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691813" cy="15119350"/>
  <p:notesSz cx="7099300" cy="10234613"/>
  <p:defaultTextStyle>
    <a:defPPr>
      <a:defRPr lang="ca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762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ABE1"/>
    <a:srgbClr val="1134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7" d="100"/>
          <a:sy n="47" d="100"/>
        </p:scale>
        <p:origin x="3114" y="84"/>
      </p:cViewPr>
      <p:guideLst>
        <p:guide orient="horz" pos="4762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6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0638" y="0"/>
            <a:ext cx="10671175" cy="1514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6"/>
          <p:cNvSpPr>
            <a:spLocks noChangeArrowheads="1"/>
          </p:cNvSpPr>
          <p:nvPr userDrawn="1"/>
        </p:nvSpPr>
        <p:spPr bwMode="auto">
          <a:xfrm>
            <a:off x="419100" y="13201650"/>
            <a:ext cx="4724400" cy="1143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35013" y="804863"/>
            <a:ext cx="9221787" cy="292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35013" y="4024313"/>
            <a:ext cx="9221787" cy="959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13" y="14012863"/>
            <a:ext cx="2405062" cy="804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3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88D9109-3812-4096-A618-A1A1EF28C923}" type="datetimeFigureOut">
              <a:rPr lang="ca-ES"/>
              <a:pPr>
                <a:defRPr/>
              </a:pPr>
              <a:t>28/5/2024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713" y="14012863"/>
            <a:ext cx="3608387" cy="804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3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738" y="14012863"/>
            <a:ext cx="2405062" cy="804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3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CA999-F639-4A8F-9A74-692CE32347C7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1068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1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1068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100">
          <a:solidFill>
            <a:schemeClr val="tx1"/>
          </a:solidFill>
          <a:latin typeface="Calibri Light" pitchFamily="34" charset="0"/>
        </a:defRPr>
      </a:lvl2pPr>
      <a:lvl3pPr algn="l" defTabSz="1068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100">
          <a:solidFill>
            <a:schemeClr val="tx1"/>
          </a:solidFill>
          <a:latin typeface="Calibri Light" pitchFamily="34" charset="0"/>
        </a:defRPr>
      </a:lvl3pPr>
      <a:lvl4pPr algn="l" defTabSz="1068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100">
          <a:solidFill>
            <a:schemeClr val="tx1"/>
          </a:solidFill>
          <a:latin typeface="Calibri Light" pitchFamily="34" charset="0"/>
        </a:defRPr>
      </a:lvl4pPr>
      <a:lvl5pPr algn="l" defTabSz="1068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100">
          <a:solidFill>
            <a:schemeClr val="tx1"/>
          </a:solidFill>
          <a:latin typeface="Calibri Light" pitchFamily="34" charset="0"/>
        </a:defRPr>
      </a:lvl5pPr>
      <a:lvl6pPr marL="457200" algn="l" defTabSz="1068388" rtl="0" fontAlgn="base">
        <a:lnSpc>
          <a:spcPct val="90000"/>
        </a:lnSpc>
        <a:spcBef>
          <a:spcPct val="0"/>
        </a:spcBef>
        <a:spcAft>
          <a:spcPct val="0"/>
        </a:spcAft>
        <a:defRPr sz="5100">
          <a:solidFill>
            <a:schemeClr val="tx1"/>
          </a:solidFill>
          <a:latin typeface="Calibri Light" pitchFamily="34" charset="0"/>
        </a:defRPr>
      </a:lvl6pPr>
      <a:lvl7pPr marL="914400" algn="l" defTabSz="1068388" rtl="0" fontAlgn="base">
        <a:lnSpc>
          <a:spcPct val="90000"/>
        </a:lnSpc>
        <a:spcBef>
          <a:spcPct val="0"/>
        </a:spcBef>
        <a:spcAft>
          <a:spcPct val="0"/>
        </a:spcAft>
        <a:defRPr sz="5100">
          <a:solidFill>
            <a:schemeClr val="tx1"/>
          </a:solidFill>
          <a:latin typeface="Calibri Light" pitchFamily="34" charset="0"/>
        </a:defRPr>
      </a:lvl7pPr>
      <a:lvl8pPr marL="1371600" algn="l" defTabSz="1068388" rtl="0" fontAlgn="base">
        <a:lnSpc>
          <a:spcPct val="90000"/>
        </a:lnSpc>
        <a:spcBef>
          <a:spcPct val="0"/>
        </a:spcBef>
        <a:spcAft>
          <a:spcPct val="0"/>
        </a:spcAft>
        <a:defRPr sz="5100">
          <a:solidFill>
            <a:schemeClr val="tx1"/>
          </a:solidFill>
          <a:latin typeface="Calibri Light" pitchFamily="34" charset="0"/>
        </a:defRPr>
      </a:lvl8pPr>
      <a:lvl9pPr marL="1828800" algn="l" defTabSz="1068388" rtl="0" fontAlgn="base">
        <a:lnSpc>
          <a:spcPct val="90000"/>
        </a:lnSpc>
        <a:spcBef>
          <a:spcPct val="0"/>
        </a:spcBef>
        <a:spcAft>
          <a:spcPct val="0"/>
        </a:spcAft>
        <a:defRPr sz="5100">
          <a:solidFill>
            <a:schemeClr val="tx1"/>
          </a:solidFill>
          <a:latin typeface="Calibri Light" pitchFamily="34" charset="0"/>
        </a:defRPr>
      </a:lvl9pPr>
    </p:titleStyle>
    <p:bodyStyle>
      <a:lvl1pPr marL="266700" indent="-266700" algn="l" defTabSz="1068388" rtl="0" eaLnBrk="0" fontAlgn="base" hangingPunct="0">
        <a:lnSpc>
          <a:spcPct val="90000"/>
        </a:lnSpc>
        <a:spcBef>
          <a:spcPts val="1175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01688" indent="-266700" algn="l" defTabSz="1068388" rtl="0" eaLnBrk="0" fontAlgn="base" hangingPunct="0">
        <a:lnSpc>
          <a:spcPct val="90000"/>
        </a:lnSpc>
        <a:spcBef>
          <a:spcPts val="588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335088" indent="-266700" algn="l" defTabSz="1068388" rtl="0" eaLnBrk="0" fontAlgn="base" hangingPunct="0">
        <a:lnSpc>
          <a:spcPct val="90000"/>
        </a:lnSpc>
        <a:spcBef>
          <a:spcPts val="588"/>
        </a:spcBef>
        <a:spcAft>
          <a:spcPct val="0"/>
        </a:spcAft>
        <a:buFont typeface="Arial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870075" indent="-266700" algn="l" defTabSz="1068388" rtl="0" eaLnBrk="0" fontAlgn="base" hangingPunct="0">
        <a:lnSpc>
          <a:spcPct val="90000"/>
        </a:lnSpc>
        <a:spcBef>
          <a:spcPts val="588"/>
        </a:spcBef>
        <a:spcAft>
          <a:spcPct val="0"/>
        </a:spcAft>
        <a:buFont typeface="Arial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405063" indent="-266700" algn="l" defTabSz="1068388" rtl="0" eaLnBrk="0" fontAlgn="base" hangingPunct="0">
        <a:lnSpc>
          <a:spcPct val="90000"/>
        </a:lnSpc>
        <a:spcBef>
          <a:spcPts val="588"/>
        </a:spcBef>
        <a:spcAft>
          <a:spcPct val="0"/>
        </a:spcAft>
        <a:buFont typeface="Arial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meteored.mx/noticias/prediccion/primera-ola-de-calor-de-2020-en-mexico.html" TargetMode="Externa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CuadroTexto 4"/>
          <p:cNvSpPr txBox="1">
            <a:spLocks noChangeArrowheads="1"/>
          </p:cNvSpPr>
          <p:nvPr/>
        </p:nvSpPr>
        <p:spPr bwMode="auto">
          <a:xfrm>
            <a:off x="299844" y="1440740"/>
            <a:ext cx="1021766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a-ES" sz="4400" b="1" dirty="0">
                <a:solidFill>
                  <a:srgbClr val="113458"/>
                </a:solidFill>
                <a:latin typeface="Klavika Regular" pitchFamily="50" charset="0"/>
              </a:rPr>
              <a:t>“</a:t>
            </a:r>
            <a:r>
              <a:rPr lang="es-ES" sz="4400" b="1" dirty="0">
                <a:solidFill>
                  <a:srgbClr val="113458"/>
                </a:solidFill>
                <a:latin typeface="Klavika Regular" pitchFamily="50" charset="0"/>
              </a:rPr>
              <a:t>PREVENCIÓ DE L'ONADA DE CALOR</a:t>
            </a:r>
            <a:r>
              <a:rPr lang="ca-ES" sz="4400" b="1" dirty="0">
                <a:solidFill>
                  <a:srgbClr val="113458"/>
                </a:solidFill>
                <a:latin typeface="Klavika Regular" pitchFamily="50" charset="0"/>
              </a:rPr>
              <a:t>”</a:t>
            </a:r>
          </a:p>
        </p:txBody>
      </p:sp>
      <p:sp>
        <p:nvSpPr>
          <p:cNvPr id="3074" name="CuadroTexto 6"/>
          <p:cNvSpPr txBox="1">
            <a:spLocks noChangeArrowheads="1"/>
          </p:cNvSpPr>
          <p:nvPr/>
        </p:nvSpPr>
        <p:spPr bwMode="auto">
          <a:xfrm>
            <a:off x="835025" y="10803946"/>
            <a:ext cx="9601200" cy="3151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427163" indent="-1619250">
              <a:lnSpc>
                <a:spcPct val="130000"/>
              </a:lnSpc>
            </a:pPr>
            <a:r>
              <a:rPr lang="ca-ES" sz="2800" dirty="0">
                <a:solidFill>
                  <a:srgbClr val="7F7F7F"/>
                </a:solidFill>
                <a:latin typeface="Klavika Regular" pitchFamily="50" charset="0"/>
              </a:rPr>
              <a:t>Data:	</a:t>
            </a:r>
            <a:r>
              <a:rPr lang="ca-ES" sz="2800" dirty="0">
                <a:solidFill>
                  <a:srgbClr val="113458"/>
                </a:solidFill>
                <a:latin typeface="Klavika Regular" pitchFamily="50" charset="0"/>
              </a:rPr>
              <a:t>Dimecres, 12 de juny 2024</a:t>
            </a:r>
          </a:p>
          <a:p>
            <a:pPr marL="1427163" indent="-1619250">
              <a:lnSpc>
                <a:spcPct val="130000"/>
              </a:lnSpc>
            </a:pPr>
            <a:r>
              <a:rPr lang="ca-ES" sz="2800" dirty="0">
                <a:solidFill>
                  <a:srgbClr val="7F7F7F"/>
                </a:solidFill>
                <a:latin typeface="Klavika Regular" pitchFamily="50" charset="0"/>
              </a:rPr>
              <a:t>Hora:	</a:t>
            </a:r>
            <a:r>
              <a:rPr lang="ca-ES" sz="2800" dirty="0">
                <a:solidFill>
                  <a:srgbClr val="113458"/>
                </a:solidFill>
                <a:latin typeface="Klavika Regular" pitchFamily="50" charset="0"/>
              </a:rPr>
              <a:t>11:00 h</a:t>
            </a:r>
          </a:p>
          <a:p>
            <a:pPr marL="1427163" indent="-1619250">
              <a:lnSpc>
                <a:spcPct val="130000"/>
              </a:lnSpc>
            </a:pPr>
            <a:r>
              <a:rPr lang="ca-ES" sz="2800" dirty="0">
                <a:solidFill>
                  <a:srgbClr val="7F7F7F"/>
                </a:solidFill>
                <a:latin typeface="Klavika Regular" pitchFamily="50" charset="0"/>
              </a:rPr>
              <a:t>Lloc:</a:t>
            </a:r>
            <a:r>
              <a:rPr lang="ca-ES" sz="2800" dirty="0">
                <a:solidFill>
                  <a:srgbClr val="113458"/>
                </a:solidFill>
                <a:latin typeface="Klavika Regular" pitchFamily="50" charset="0"/>
              </a:rPr>
              <a:t>	</a:t>
            </a:r>
            <a:r>
              <a:rPr lang="it-IT" altLang="ca-ES" sz="2800" dirty="0">
                <a:solidFill>
                  <a:srgbClr val="113458"/>
                </a:solidFill>
                <a:latin typeface="Klavika Regular" pitchFamily="50" charset="0"/>
              </a:rPr>
              <a:t>CASAL CÍVIC I COMUNITARI SANT PERE NORD</a:t>
            </a:r>
            <a:endParaRPr lang="es-ES" altLang="ca-ES" sz="2800" dirty="0">
              <a:solidFill>
                <a:srgbClr val="113458"/>
              </a:solidFill>
              <a:latin typeface="Klavika Regular" pitchFamily="50" charset="0"/>
            </a:endParaRPr>
          </a:p>
          <a:p>
            <a:pPr marL="1427163" indent="-1619250"/>
            <a:r>
              <a:rPr lang="ca-ES" altLang="ca-ES" sz="2800" dirty="0">
                <a:solidFill>
                  <a:srgbClr val="113458"/>
                </a:solidFill>
                <a:latin typeface="Klavika Regular" pitchFamily="50" charset="0"/>
              </a:rPr>
              <a:t>                	A</a:t>
            </a:r>
            <a:r>
              <a:rPr lang="es-ES" altLang="ca-ES" sz="2800" dirty="0">
                <a:solidFill>
                  <a:srgbClr val="113458"/>
                </a:solidFill>
                <a:latin typeface="Klavika Regular" pitchFamily="50" charset="0"/>
              </a:rPr>
              <a:t>v. Francesc Macià, 257 - Terrassa </a:t>
            </a:r>
            <a:endParaRPr lang="ca-ES" altLang="ca-ES" sz="2800" dirty="0">
              <a:solidFill>
                <a:srgbClr val="113458"/>
              </a:solidFill>
              <a:latin typeface="Klavika Regular" pitchFamily="50" charset="0"/>
            </a:endParaRPr>
          </a:p>
          <a:p>
            <a:pPr marL="1427163" indent="-1619250">
              <a:lnSpc>
                <a:spcPct val="130000"/>
              </a:lnSpc>
            </a:pPr>
            <a:endParaRPr lang="ca-ES" sz="2800" dirty="0">
              <a:solidFill>
                <a:srgbClr val="113458"/>
              </a:solidFill>
              <a:latin typeface="Klavika Regular" pitchFamily="50" charset="0"/>
            </a:endParaRPr>
          </a:p>
          <a:p>
            <a:pPr marL="1427163" indent="-1619250">
              <a:lnSpc>
                <a:spcPct val="90000"/>
              </a:lnSpc>
            </a:pPr>
            <a:endParaRPr lang="ca-ES" sz="2800" dirty="0">
              <a:solidFill>
                <a:srgbClr val="113458"/>
              </a:solidFill>
              <a:latin typeface="Klavika Regular" pitchFamily="50" charset="0"/>
            </a:endParaRPr>
          </a:p>
        </p:txBody>
      </p:sp>
      <p:cxnSp>
        <p:nvCxnSpPr>
          <p:cNvPr id="9" name="Conector recto 8"/>
          <p:cNvCxnSpPr/>
          <p:nvPr/>
        </p:nvCxnSpPr>
        <p:spPr>
          <a:xfrm>
            <a:off x="2437983" y="11920819"/>
            <a:ext cx="5991225" cy="0"/>
          </a:xfrm>
          <a:prstGeom prst="line">
            <a:avLst/>
          </a:prstGeom>
          <a:ln>
            <a:solidFill>
              <a:srgbClr val="41ABE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/>
          <p:cNvCxnSpPr/>
          <p:nvPr/>
        </p:nvCxnSpPr>
        <p:spPr>
          <a:xfrm>
            <a:off x="2383112" y="11375638"/>
            <a:ext cx="5992812" cy="0"/>
          </a:xfrm>
          <a:prstGeom prst="line">
            <a:avLst/>
          </a:prstGeom>
          <a:ln>
            <a:solidFill>
              <a:srgbClr val="41ABE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8" name="CuadroTexto 6"/>
          <p:cNvSpPr txBox="1">
            <a:spLocks noChangeArrowheads="1"/>
          </p:cNvSpPr>
          <p:nvPr/>
        </p:nvSpPr>
        <p:spPr bwMode="auto">
          <a:xfrm>
            <a:off x="526794" y="6945118"/>
            <a:ext cx="10217662" cy="4007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427163" indent="-1619250">
              <a:lnSpc>
                <a:spcPct val="130000"/>
              </a:lnSpc>
            </a:pPr>
            <a:r>
              <a:rPr lang="ca-ES" sz="2400" dirty="0">
                <a:solidFill>
                  <a:srgbClr val="7F7F7F"/>
                </a:solidFill>
                <a:latin typeface="Klavika Regular" pitchFamily="50" charset="0"/>
              </a:rPr>
              <a:t>PONENTS:</a:t>
            </a:r>
          </a:p>
          <a:p>
            <a:pPr marL="1427163" indent="-1619250">
              <a:lnSpc>
                <a:spcPct val="130000"/>
              </a:lnSpc>
            </a:pPr>
            <a:r>
              <a:rPr lang="ca-ES" sz="2400" b="1" dirty="0">
                <a:solidFill>
                  <a:srgbClr val="7F7F7F"/>
                </a:solidFill>
                <a:latin typeface="Klavika Regular" pitchFamily="50" charset="0"/>
              </a:rPr>
              <a:t>Meritxell Garcia</a:t>
            </a:r>
          </a:p>
          <a:p>
            <a:r>
              <a:rPr lang="ca-ES" sz="2400" dirty="0">
                <a:solidFill>
                  <a:srgbClr val="7F7F7F"/>
                </a:solidFill>
                <a:latin typeface="Klavika Regular" pitchFamily="50" charset="0"/>
              </a:rPr>
              <a:t>Infermera resident de família i comunitària. CAP Terrassa Nord</a:t>
            </a:r>
          </a:p>
          <a:p>
            <a:endParaRPr lang="ca-ES" sz="2400" dirty="0">
              <a:solidFill>
                <a:srgbClr val="7F7F7F"/>
              </a:solidFill>
              <a:latin typeface="Klavika Regular" pitchFamily="50" charset="0"/>
            </a:endParaRPr>
          </a:p>
          <a:p>
            <a:r>
              <a:rPr lang="ca-ES" sz="2400" b="1" dirty="0">
                <a:solidFill>
                  <a:srgbClr val="7F7F7F"/>
                </a:solidFill>
                <a:latin typeface="Klavika Regular" pitchFamily="50" charset="0"/>
              </a:rPr>
              <a:t>Sonia Espinosa </a:t>
            </a:r>
          </a:p>
          <a:p>
            <a:r>
              <a:rPr lang="ca-ES" sz="2400" dirty="0">
                <a:solidFill>
                  <a:srgbClr val="7F7F7F"/>
                </a:solidFill>
                <a:latin typeface="Klavika Regular" pitchFamily="50" charset="0"/>
              </a:rPr>
              <a:t>Infermera resident de família i comunitària. CAP Terrassa Nord</a:t>
            </a:r>
          </a:p>
          <a:p>
            <a:endParaRPr lang="ca-ES" sz="2400" dirty="0">
              <a:solidFill>
                <a:srgbClr val="7F7F7F"/>
              </a:solidFill>
              <a:latin typeface="Klavika Regular" pitchFamily="50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a-ES" sz="2400" b="1" i="0" u="none" strike="noStrike" kern="120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Klavika Regular" pitchFamily="50" charset="0"/>
                <a:ea typeface="+mn-ea"/>
                <a:cs typeface="Arial" charset="0"/>
              </a:rPr>
              <a:t>Ció Tor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a-ES" sz="2400" b="0" i="0" u="none" strike="noStrike" kern="120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Klavika Regular" pitchFamily="50" charset="0"/>
                <a:ea typeface="+mn-ea"/>
                <a:cs typeface="Arial" charset="0"/>
              </a:rPr>
              <a:t>Infermera de família i comunitària. CAP Terrassa Nord</a:t>
            </a:r>
          </a:p>
          <a:p>
            <a:endParaRPr lang="ca-ES" sz="2400" dirty="0">
              <a:solidFill>
                <a:srgbClr val="7F7F7F"/>
              </a:solidFill>
              <a:latin typeface="Klavika Regular" pitchFamily="50" charset="0"/>
            </a:endParaRPr>
          </a:p>
        </p:txBody>
      </p:sp>
      <p:sp>
        <p:nvSpPr>
          <p:cNvPr id="3080" name="Text Box 12"/>
          <p:cNvSpPr txBox="1">
            <a:spLocks noChangeArrowheads="1"/>
          </p:cNvSpPr>
          <p:nvPr/>
        </p:nvSpPr>
        <p:spPr bwMode="auto">
          <a:xfrm>
            <a:off x="6181725" y="13546138"/>
            <a:ext cx="4510088" cy="7794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a-ES"/>
          </a:p>
          <a:p>
            <a:pPr>
              <a:spcBef>
                <a:spcPct val="50000"/>
              </a:spcBef>
            </a:pPr>
            <a:endParaRPr lang="ca-ES"/>
          </a:p>
        </p:txBody>
      </p:sp>
      <p:pic>
        <p:nvPicPr>
          <p:cNvPr id="6" name="Imagen 5" descr="Texto&#10;&#10;Descripción generada automáticamente">
            <a:extLst>
              <a:ext uri="{FF2B5EF4-FFF2-40B4-BE49-F238E27FC236}">
                <a16:creationId xmlns:a16="http://schemas.microsoft.com/office/drawing/2014/main" id="{E42AE7D9-B426-4CEB-6DB6-EC44D7B0F7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1791" y="13719565"/>
            <a:ext cx="2403228" cy="571693"/>
          </a:xfrm>
          <a:prstGeom prst="rect">
            <a:avLst/>
          </a:prstGeom>
        </p:spPr>
      </p:pic>
      <p:sp>
        <p:nvSpPr>
          <p:cNvPr id="7" name="CuadroTexto 4">
            <a:extLst>
              <a:ext uri="{FF2B5EF4-FFF2-40B4-BE49-F238E27FC236}">
                <a16:creationId xmlns:a16="http://schemas.microsoft.com/office/drawing/2014/main" id="{7A7FB99D-1771-317F-D634-2BCE7F7708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243" y="877083"/>
            <a:ext cx="1021766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a-ES" sz="3200" b="1" dirty="0">
                <a:solidFill>
                  <a:srgbClr val="41ABE1"/>
                </a:solidFill>
                <a:latin typeface="Klavika Regular" pitchFamily="50" charset="0"/>
              </a:rPr>
              <a:t>PROGRAMA SALUT + ANYS</a:t>
            </a:r>
          </a:p>
        </p:txBody>
      </p:sp>
      <p:pic>
        <p:nvPicPr>
          <p:cNvPr id="3" name="Imagen 2" descr="Logotipo&#10;&#10;Descripción generada automáticamente">
            <a:extLst>
              <a:ext uri="{FF2B5EF4-FFF2-40B4-BE49-F238E27FC236}">
                <a16:creationId xmlns:a16="http://schemas.microsoft.com/office/drawing/2014/main" id="{024E25BA-8326-4B27-34A4-C87E4FAD6E8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794" y="13596151"/>
            <a:ext cx="1691517" cy="1056974"/>
          </a:xfrm>
          <a:prstGeom prst="rect">
            <a:avLst/>
          </a:prstGeom>
        </p:spPr>
      </p:pic>
      <p:pic>
        <p:nvPicPr>
          <p:cNvPr id="8" name="Imagen 7" descr="Un conjunto de letras blancas en un fondo blanco&#10;&#10;Descripción generada automáticamente con confianza baja">
            <a:extLst>
              <a:ext uri="{FF2B5EF4-FFF2-40B4-BE49-F238E27FC236}">
                <a16:creationId xmlns:a16="http://schemas.microsoft.com/office/drawing/2014/main" id="{C326CB17-CDED-51A4-0C68-93221B1160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2437983" y="2538752"/>
            <a:ext cx="5730241" cy="40290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320</TotalTime>
  <Words>83</Words>
  <Application>Microsoft Office PowerPoint</Application>
  <PresentationFormat>Personalizado</PresentationFormat>
  <Paragraphs>15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Klavika Regular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Lluis</dc:creator>
  <cp:lastModifiedBy>Franco Soto, Xavier</cp:lastModifiedBy>
  <cp:revision>45</cp:revision>
  <dcterms:created xsi:type="dcterms:W3CDTF">2015-07-07T09:22:13Z</dcterms:created>
  <dcterms:modified xsi:type="dcterms:W3CDTF">2024-05-28T11:54:51Z</dcterms:modified>
</cp:coreProperties>
</file>